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263" r:id="rId4"/>
    <p:sldId id="264" r:id="rId6"/>
    <p:sldId id="286" r:id="rId7"/>
    <p:sldId id="287" r:id="rId8"/>
    <p:sldId id="288" r:id="rId9"/>
    <p:sldId id="289" r:id="rId10"/>
    <p:sldId id="285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ngsoft" initials="k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267A"/>
    <a:srgbClr val="46474C"/>
    <a:srgbClr val="FFFFFF"/>
    <a:srgbClr val="B7472A"/>
    <a:srgbClr val="BFECFE"/>
    <a:srgbClr val="79D7FF"/>
    <a:srgbClr val="0D35B0"/>
    <a:srgbClr val="6ED2E8"/>
    <a:srgbClr val="3F7EB7"/>
    <a:srgbClr val="4C8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63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3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12.xml"/><Relationship Id="rId14" Type="http://schemas.openxmlformats.org/officeDocument/2006/relationships/image" Target="../media/image4.png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118" y="224570"/>
            <a:ext cx="2675592" cy="1233812"/>
          </a:xfrm>
          <a:prstGeom prst="rect">
            <a:avLst/>
          </a:prstGeom>
        </p:spPr>
      </p:pic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1243597" y="2595051"/>
            <a:ext cx="7792522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作品名称：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【</a:t>
            </a:r>
            <a:r>
              <a:rPr lang="zh-CN" altLang="en-US" sz="2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参赛组别：省级选拔赛</a:t>
            </a:r>
            <a:r>
              <a:rPr lang="en-US" altLang="zh-CN" sz="2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/XX</a:t>
            </a:r>
            <a:r>
              <a:rPr lang="zh-CN" altLang="en-US" sz="2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市级选拔赛</a:t>
            </a:r>
            <a:r>
              <a:rPr lang="en-US" altLang="zh-CN" sz="28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】</a:t>
            </a:r>
            <a:endParaRPr lang="en-US" altLang="zh-CN" sz="28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参与赛道：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参赛单位：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243597" y="2564078"/>
            <a:ext cx="753464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1339850" y="5675313"/>
            <a:ext cx="994727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模板说明</a:t>
            </a:r>
            <a:r>
              <a:rPr lang="zh-CN" altLang="zh-CN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本模板所列章节及内容仅供参考。</a:t>
            </a:r>
            <a:endParaRPr lang="zh-CN" altLang="en-US" sz="16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Aft>
                <a:spcPts val="600"/>
              </a:spcAft>
            </a:pPr>
            <a:r>
              <a:rPr lang="zh-CN" altLang="en-US" sz="16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请结合作品情况按需选择、排序、修订和阐述。</a:t>
            </a:r>
            <a:endParaRPr lang="zh-CN" altLang="en-US" sz="16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3330" y="1826260"/>
            <a:ext cx="87693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〝</a:t>
            </a:r>
            <a:r>
              <a:rPr lang="zh-CN" altLang="en-US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数据要素</a:t>
            </a:r>
            <a:r>
              <a:rPr lang="en-US" altLang="zh-CN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×"</a:t>
            </a:r>
            <a:r>
              <a:rPr lang="zh-CN" altLang="en-US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大赛山东分赛</a:t>
            </a:r>
            <a:endParaRPr lang="zh-CN" altLang="en-US" sz="4000" b="1" spc="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14" name="圆角矩形 3"/>
          <p:cNvSpPr/>
          <p:nvPr/>
        </p:nvSpPr>
        <p:spPr>
          <a:xfrm>
            <a:off x="1144924" y="1614164"/>
            <a:ext cx="10405391" cy="4141744"/>
          </a:xfrm>
          <a:prstGeom prst="roundRect">
            <a:avLst>
              <a:gd name="adj" fmla="val 4888"/>
            </a:avLst>
          </a:prstGeom>
          <a:solidFill>
            <a:srgbClr val="FFFFFF">
              <a:alpha val="65000"/>
            </a:srgbClr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1000796" y="404170"/>
            <a:ext cx="2235788" cy="83099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4400" b="1" spc="3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  <a:endParaRPr lang="zh-CN" altLang="en-US" sz="4400" b="1" spc="3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36295" y="1945005"/>
            <a:ext cx="9171168" cy="3404235"/>
            <a:chOff x="4585" y="3063"/>
            <a:chExt cx="10739" cy="5361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4602" y="3063"/>
              <a:ext cx="1370" cy="130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01</a:t>
              </a:r>
              <a:endParaRPr lang="en-US" altLang="zh-CN" sz="4800" dirty="0">
                <a:solidFill>
                  <a:srgbClr val="1C267A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5843" y="3250"/>
              <a:ext cx="3758" cy="1036"/>
            </a:xfrm>
            <a:prstGeom prst="rect">
              <a:avLst/>
            </a:prstGeom>
            <a:noFill/>
          </p:spPr>
          <p:txBody>
            <a:bodyPr wrap="square" rtlCol="0" anchor="b">
              <a:noAutofit/>
            </a:bodyPr>
            <a:lstStyle/>
            <a:p>
              <a:r>
                <a:rPr lang="zh-CN" altLang="en-US" sz="3600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作品概述</a:t>
              </a:r>
              <a:endParaRPr lang="zh-CN" altLang="en-US" sz="3600" b="1" spc="300" dirty="0">
                <a:solidFill>
                  <a:srgbClr val="46474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4602" y="5194"/>
              <a:ext cx="1370" cy="130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03</a:t>
              </a:r>
              <a:endParaRPr lang="en-US" altLang="zh-CN" sz="4800" dirty="0">
                <a:solidFill>
                  <a:srgbClr val="1C267A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7"/>
              </p:custDataLst>
            </p:nvPr>
          </p:nvSpPr>
          <p:spPr>
            <a:xfrm>
              <a:off x="5861" y="5296"/>
              <a:ext cx="3546" cy="1045"/>
            </a:xfrm>
            <a:prstGeom prst="rect">
              <a:avLst/>
            </a:prstGeom>
            <a:noFill/>
          </p:spPr>
          <p:txBody>
            <a:bodyPr wrap="square" rtlCol="0" anchor="b">
              <a:noAutofit/>
            </a:bodyPr>
            <a:lstStyle/>
            <a:p>
              <a:r>
                <a:rPr lang="zh-CN" altLang="en-US" sz="3600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应用价值</a:t>
              </a:r>
              <a:endParaRPr lang="zh-CN" altLang="en-US" sz="3600" b="1" spc="300" dirty="0">
                <a:solidFill>
                  <a:srgbClr val="46474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8"/>
              </p:custDataLst>
            </p:nvPr>
          </p:nvSpPr>
          <p:spPr>
            <a:xfrm>
              <a:off x="10259" y="3063"/>
              <a:ext cx="1370" cy="130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02</a:t>
              </a:r>
              <a:endParaRPr lang="en-US" altLang="zh-CN" sz="4800" dirty="0">
                <a:solidFill>
                  <a:srgbClr val="1C267A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9"/>
              </p:custDataLst>
            </p:nvPr>
          </p:nvSpPr>
          <p:spPr>
            <a:xfrm>
              <a:off x="11516" y="3196"/>
              <a:ext cx="3808" cy="1016"/>
            </a:xfrm>
            <a:prstGeom prst="rect">
              <a:avLst/>
            </a:prstGeom>
            <a:noFill/>
          </p:spPr>
          <p:txBody>
            <a:bodyPr wrap="square" rtlCol="0" anchor="b">
              <a:noAutofit/>
            </a:bodyPr>
            <a:lstStyle/>
            <a:p>
              <a:r>
                <a:rPr lang="zh-CN" altLang="en-US" sz="3600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解决方案</a:t>
              </a:r>
              <a:endParaRPr lang="zh-CN" altLang="en-US" sz="3600" b="1" spc="300" dirty="0">
                <a:solidFill>
                  <a:srgbClr val="46474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10"/>
              </p:custDataLst>
            </p:nvPr>
          </p:nvSpPr>
          <p:spPr>
            <a:xfrm>
              <a:off x="10259" y="5194"/>
              <a:ext cx="1370" cy="130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04</a:t>
              </a:r>
              <a:endParaRPr lang="en-US" altLang="zh-CN" sz="4800" dirty="0">
                <a:solidFill>
                  <a:srgbClr val="1C267A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11"/>
              </p:custDataLst>
            </p:nvPr>
          </p:nvSpPr>
          <p:spPr>
            <a:xfrm>
              <a:off x="11517" y="5390"/>
              <a:ext cx="3807" cy="951"/>
            </a:xfrm>
            <a:prstGeom prst="rect">
              <a:avLst/>
            </a:prstGeom>
            <a:noFill/>
          </p:spPr>
          <p:txBody>
            <a:bodyPr wrap="square" rtlCol="0" anchor="b">
              <a:noAutofit/>
            </a:bodyPr>
            <a:lstStyle/>
            <a:p>
              <a:r>
                <a:rPr lang="zh-CN" altLang="en-US" sz="3600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商业模式</a:t>
              </a:r>
              <a:endParaRPr lang="zh-CN" altLang="en-US" sz="3600" b="1" spc="300" dirty="0">
                <a:solidFill>
                  <a:srgbClr val="46474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585" y="7115"/>
              <a:ext cx="5034" cy="1309"/>
              <a:chOff x="4585" y="7115"/>
              <a:chExt cx="5034" cy="1309"/>
            </a:xfrm>
          </p:grpSpPr>
          <p:sp>
            <p:nvSpPr>
              <p:cNvPr id="15" name="文本框 14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585" y="7115"/>
                <a:ext cx="1370" cy="1309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1C267A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05</a:t>
                </a:r>
                <a:endParaRPr lang="en-US" altLang="zh-CN" sz="4800" dirty="0">
                  <a:solidFill>
                    <a:srgbClr val="1C267A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5861" y="7229"/>
                <a:ext cx="3758" cy="981"/>
              </a:xfrm>
              <a:prstGeom prst="rect">
                <a:avLst/>
              </a:prstGeom>
              <a:noFill/>
            </p:spPr>
            <p:txBody>
              <a:bodyPr wrap="square" rtlCol="0" anchor="b">
                <a:noAutofit/>
              </a:bodyPr>
              <a:lstStyle/>
              <a:p>
                <a:r>
                  <a:rPr lang="zh-CN" altLang="en-US" sz="3600" b="1" spc="300" dirty="0">
                    <a:solidFill>
                      <a:srgbClr val="46474C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团队介绍</a:t>
                </a:r>
                <a:endParaRPr lang="zh-CN" altLang="en-US" sz="3600" b="1" spc="300" dirty="0">
                  <a:solidFill>
                    <a:srgbClr val="46474C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1145402" y="1235167"/>
            <a:ext cx="1116529" cy="834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118" y="224570"/>
            <a:ext cx="2675592" cy="1233812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522" y="846639"/>
            <a:ext cx="10183762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1C26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1. </a:t>
            </a:r>
            <a:r>
              <a:rPr lang="zh-CN" altLang="en-US" sz="3200" b="1" dirty="0">
                <a:solidFill>
                  <a:srgbClr val="1C267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作品背景、应用行业、核心优势等</a:t>
            </a:r>
            <a:endParaRPr lang="zh-CN" altLang="en-US" sz="3200" b="1" dirty="0">
              <a:solidFill>
                <a:srgbClr val="1C26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（可根据作品内容自行分页、添加图文等）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455" y="846455"/>
            <a:ext cx="10741660" cy="85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架构设计、方案功能、关键技术、数据要素利用方案等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C26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（可根据作品内容自行分页、添加图文等）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455" y="913765"/>
            <a:ext cx="8265795" cy="85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具体应用案例、经济效果、社会效益等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C26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（可根据作品内容自行分页、添加图文等）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522" y="846639"/>
            <a:ext cx="10183762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推广模式、市场空间、社会效应等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C26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（可根据作品内容自行分页、添加图文等）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 noChangeArrowheads="1"/>
          </p:cNvSpPr>
          <p:nvPr/>
        </p:nvSpPr>
        <p:spPr bwMode="auto">
          <a:xfrm>
            <a:off x="211522" y="846639"/>
            <a:ext cx="10183762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40" tIns="121920" rIns="243840" bIns="121920" anchor="ctr"/>
          <a:lstStyle>
            <a:lvl1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828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5.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C26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履历、资质和优势等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C26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34" y="1699126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（可根据作品内容自行分页、添加图文等）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1243597" y="2595051"/>
            <a:ext cx="7792522" cy="98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感谢观看！</a:t>
            </a:r>
            <a:endParaRPr lang="en-US" altLang="zh-CN" sz="32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243597" y="2564078"/>
            <a:ext cx="753464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118" y="224570"/>
            <a:ext cx="2675592" cy="12338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3330" y="1734820"/>
            <a:ext cx="87693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〝</a:t>
            </a:r>
            <a:r>
              <a:rPr lang="zh-CN" altLang="en-US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数据要素</a:t>
            </a:r>
            <a:r>
              <a:rPr lang="en-US" altLang="zh-CN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×"</a:t>
            </a:r>
            <a:r>
              <a:rPr lang="zh-CN" altLang="en-US" sz="4000" b="1" spc="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大赛山东分赛</a:t>
            </a:r>
            <a:endParaRPr lang="zh-CN" altLang="en-US" sz="4000" b="1" spc="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a*1"/>
  <p:tag name="KSO_WM_TEMPLATE_CATEGORY" val="custom"/>
  <p:tag name="KSO_WM_TEMPLATE_INDEX" val="20218908"/>
  <p:tag name="KSO_WM_UNIT_LAYERLEVEL" val="1"/>
  <p:tag name="KSO_WM_TAG_VERSION" val="1.0"/>
  <p:tag name="KSO_WM_BEAUTIFY_FLAG" val=""/>
  <p:tag name="KSO_WM_UNIT_ISCONTENTSTITLE" val="1"/>
  <p:tag name="KSO_WM_UNIT_ISNUMDGMTITLE" val="0"/>
  <p:tag name="KSO_WM_UNIT_PRESET_TEXT" val="目录"/>
  <p:tag name="KSO_WM_UNIT_NOCLEAR" val="0"/>
  <p:tag name="KSO_WM_UNIT_VALUE" val="3"/>
  <p:tag name="KSO_WM_UNIT_TYPE" val="a"/>
  <p:tag name="KSO_WM_UNIT_INDEX" val="1"/>
  <p:tag name="KSO_WM_DIAGRAM_GROUP_CODE" val="l1-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4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4_1"/>
  <p:tag name="KSO_WM_DIAGRAM_GROUP_CODE" val="l1-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4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4_1"/>
  <p:tag name="KSO_WM_DIAGRAM_GROUP_CODE" val="l1-1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218908"/>
</p:tagLst>
</file>

<file path=ppt/tags/tag13.xml><?xml version="1.0" encoding="utf-8"?>
<p:tagLst xmlns:p="http://schemas.openxmlformats.org/presentationml/2006/main">
  <p:tag name="COMMONDATA" val="eyJoZGlkIjoiYzYyOTMwOWZhZDU2NWFkNWY5MGJlMmJmOGE1MDliNzEifQ=="/>
  <p:tag name="commondata" val="eyJoZGlkIjoiOGMxOWY4Y2VlOGZlY2QwOWQ1MDRmZjYxOTQ4MmYzODU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1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1_1"/>
  <p:tag name="KSO_WM_DIAGRAM_GROUP_CODE" val="l1-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1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1_1"/>
  <p:tag name="KSO_WM_DIAGRAM_GROUP_CODE" val="l1-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3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3_1"/>
  <p:tag name="KSO_WM_DIAGRAM_GROUP_CODE" val="l1-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3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3_1"/>
  <p:tag name="KSO_WM_DIAGRAM_GROUP_CODE" val="l1-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2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2_1"/>
  <p:tag name="KSO_WM_DIAGRAM_GROUP_CODE" val="l1-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2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2_1"/>
  <p:tag name="KSO_WM_DIAGRAM_GROUP_CODE" val="l1-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i*1_4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SUBTYPE" val="d"/>
  <p:tag name="KSO_WM_UNIT_TYPE" val="l_h_i"/>
  <p:tag name="KSO_WM_UNIT_INDEX" val="1_4_1"/>
  <p:tag name="KSO_WM_DIAGRAM_GROUP_CODE" val="l1-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8908_3*l_h_a*1_4_1"/>
  <p:tag name="KSO_WM_TEMPLATE_CATEGORY" val="custom"/>
  <p:tag name="KSO_WM_TEMPLATE_INDEX" val="20218908"/>
  <p:tag name="KSO_WM_UNIT_LAYERLEVEL" val="1_1_1"/>
  <p:tag name="KSO_WM_TAG_VERSION" val="1.0"/>
  <p:tag name="KSO_WM_BEAUTIFY_FLAG" val=""/>
  <p:tag name="KSO_WM_UNIT_ISCONTENTSTITLE" val="0"/>
  <p:tag name="KSO_WM_UNIT_ISNUMDGMTITLE" val="0"/>
  <p:tag name="KSO_WM_UNIT_PRESET_TEXT" val="工作总结"/>
  <p:tag name="KSO_WM_UNIT_NOCLEAR" val="0"/>
  <p:tag name="KSO_WM_UNIT_TYPE" val="l_h_a"/>
  <p:tag name="KSO_WM_UNIT_INDEX" val="1_4_1"/>
  <p:tag name="KSO_WM_DIAGRAM_GROUP_CODE" val="l1-1"/>
</p:tagLst>
</file>

<file path=ppt/theme/theme1.xml><?xml version="1.0" encoding="utf-8"?>
<a:theme xmlns:a="http://schemas.openxmlformats.org/drawingml/2006/main" name="WPS">
  <a:themeElements>
    <a:clrScheme name="WPS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6724B"/>
      </a:accent2>
      <a:accent3>
        <a:srgbClr val="EFBB1F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WPS 演示</Application>
  <PresentationFormat>宽屏</PresentationFormat>
  <Paragraphs>56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Calibri</vt:lpstr>
      <vt:lpstr>等线</vt:lpstr>
      <vt:lpstr>Calibri</vt:lpstr>
      <vt:lpstr>Arial Unicode MS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鲍童</dc:creator>
  <cp:lastModifiedBy>徐浩程</cp:lastModifiedBy>
  <cp:revision>11</cp:revision>
  <dcterms:created xsi:type="dcterms:W3CDTF">2023-09-22T09:23:00Z</dcterms:created>
  <dcterms:modified xsi:type="dcterms:W3CDTF">2024-06-20T15:56:58Z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B2E1155B0E6F41F9A2C12CB652969FF3_12</vt:lpwstr>
  </property>
  <property fmtid="{D5CDD505-2E9C-101B-9397-08002B2CF9AE}" pid="3" name="KSOProductBuildVer">
    <vt:lpwstr>2052-12.1.0.17133</vt:lpwstr>
  </property>
</Properties>
</file>